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76" r:id="rId8"/>
    <p:sldId id="262" r:id="rId9"/>
    <p:sldId id="264" r:id="rId10"/>
    <p:sldId id="265" r:id="rId11"/>
    <p:sldId id="266" r:id="rId12"/>
    <p:sldId id="272" r:id="rId13"/>
    <p:sldId id="267" r:id="rId14"/>
    <p:sldId id="277" r:id="rId15"/>
    <p:sldId id="268" r:id="rId16"/>
    <p:sldId id="270" r:id="rId17"/>
    <p:sldId id="279" r:id="rId18"/>
    <p:sldId id="271" r:id="rId19"/>
    <p:sldId id="278" r:id="rId20"/>
    <p:sldId id="275" r:id="rId21"/>
    <p:sldId id="283" r:id="rId22"/>
    <p:sldId id="282" r:id="rId23"/>
    <p:sldId id="281" r:id="rId24"/>
  </p:sldIdLst>
  <p:sldSz cx="12801600" cy="9601200" type="A3"/>
  <p:notesSz cx="6858000" cy="9144000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644" y="84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57AA2-E2AF-4872-A98A-5760104C7717}" type="datetimeFigureOut">
              <a:rPr lang="en-US" smtClean="0"/>
              <a:t>12/26/2023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ECDB6-5758-4158-9827-FACB8B45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303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57AA2-E2AF-4872-A98A-5760104C7717}" type="datetimeFigureOut">
              <a:rPr lang="en-US" smtClean="0"/>
              <a:t>12/26/2023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ECDB6-5758-4158-9827-FACB8B45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346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994959" y="537845"/>
            <a:ext cx="4031615" cy="114703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57AA2-E2AF-4872-A98A-5760104C7717}" type="datetimeFigureOut">
              <a:rPr lang="en-US" smtClean="0"/>
              <a:t>12/26/2023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ECDB6-5758-4158-9827-FACB8B45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803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57AA2-E2AF-4872-A98A-5760104C7717}" type="datetimeFigureOut">
              <a:rPr lang="en-US" smtClean="0"/>
              <a:t>12/26/2023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ECDB6-5758-4158-9827-FACB8B45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326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57AA2-E2AF-4872-A98A-5760104C7717}" type="datetimeFigureOut">
              <a:rPr lang="en-US" smtClean="0"/>
              <a:t>12/26/2023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ECDB6-5758-4158-9827-FACB8B45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383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5669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57AA2-E2AF-4872-A98A-5760104C7717}" type="datetimeFigureOut">
              <a:rPr lang="en-US" smtClean="0"/>
              <a:t>12/26/2023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ECDB6-5758-4158-9827-FACB8B45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369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57AA2-E2AF-4872-A98A-5760104C7717}" type="datetimeFigureOut">
              <a:rPr lang="en-US" smtClean="0"/>
              <a:t>12/26/2023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ECDB6-5758-4158-9827-FACB8B45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840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57AA2-E2AF-4872-A98A-5760104C7717}" type="datetimeFigureOut">
              <a:rPr lang="en-US" smtClean="0"/>
              <a:t>12/26/2023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ECDB6-5758-4158-9827-FACB8B45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90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57AA2-E2AF-4872-A98A-5760104C7717}" type="datetimeFigureOut">
              <a:rPr lang="en-US" smtClean="0"/>
              <a:t>12/26/2023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ECDB6-5758-4158-9827-FACB8B45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465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57AA2-E2AF-4872-A98A-5760104C7717}" type="datetimeFigureOut">
              <a:rPr lang="en-US" smtClean="0"/>
              <a:t>12/26/2023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ECDB6-5758-4158-9827-FACB8B45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77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57AA2-E2AF-4872-A98A-5760104C7717}" type="datetimeFigureOut">
              <a:rPr lang="en-US" smtClean="0"/>
              <a:t>12/26/2023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ECDB6-5758-4158-9827-FACB8B45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058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57AA2-E2AF-4872-A98A-5760104C7717}" type="datetimeFigureOut">
              <a:rPr lang="en-US" smtClean="0"/>
              <a:t>12/26/2023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ECDB6-5758-4158-9827-FACB8B45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04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7079" y="320628"/>
            <a:ext cx="12162393" cy="6489150"/>
          </a:xfrm>
          <a:prstGeom prst="rect">
            <a:avLst/>
          </a:prstGeom>
          <a:noFill/>
        </p:spPr>
        <p:txBody>
          <a:bodyPr wrap="square" lIns="147513" tIns="73756" rIns="147513" bIns="73756" rtlCol="1">
            <a:spAutoFit/>
          </a:bodyPr>
          <a:lstStyle/>
          <a:p>
            <a:pPr algn="ctr"/>
            <a:r>
              <a:rPr lang="fa-IR" sz="3100" b="1" dirty="0" smtClean="0">
                <a:cs typeface="B Zar" pitchFamily="2" charset="-78"/>
              </a:rPr>
              <a:t>بنام خدا  </a:t>
            </a:r>
          </a:p>
          <a:p>
            <a:pPr algn="ctr"/>
            <a:endParaRPr lang="fa-IR" sz="3100" b="1" dirty="0" smtClean="0">
              <a:cs typeface="B Zar" pitchFamily="2" charset="-78"/>
            </a:endParaRPr>
          </a:p>
          <a:p>
            <a:pPr algn="ctr"/>
            <a:endParaRPr lang="fa-IR" sz="1600" b="1" dirty="0">
              <a:cs typeface="B Zar" pitchFamily="2" charset="-78"/>
            </a:endParaRPr>
          </a:p>
          <a:p>
            <a:pPr algn="ctr"/>
            <a:endParaRPr lang="fa-IR" sz="1600" b="1" dirty="0" smtClean="0">
              <a:cs typeface="B Zar" pitchFamily="2" charset="-78"/>
            </a:endParaRPr>
          </a:p>
          <a:p>
            <a:pPr algn="ctr"/>
            <a:r>
              <a:rPr lang="fa-IR" sz="1600" b="1" dirty="0" smtClean="0">
                <a:cs typeface="B Zar" pitchFamily="2" charset="-78"/>
              </a:rPr>
              <a:t> </a:t>
            </a:r>
          </a:p>
          <a:p>
            <a:pPr algn="ctr"/>
            <a:endParaRPr lang="fa-IR" sz="1600" b="1" dirty="0" smtClean="0">
              <a:cs typeface="B Zar" pitchFamily="2" charset="-78"/>
            </a:endParaRPr>
          </a:p>
          <a:p>
            <a:pPr algn="ctr"/>
            <a:endParaRPr lang="fa-IR" sz="1600" b="1" dirty="0">
              <a:cs typeface="B Zar" pitchFamily="2" charset="-78"/>
            </a:endParaRPr>
          </a:p>
          <a:p>
            <a:pPr algn="ctr"/>
            <a:endParaRPr lang="fa-IR" sz="1600" b="1" dirty="0" smtClean="0">
              <a:cs typeface="B Zar" pitchFamily="2" charset="-78"/>
            </a:endParaRPr>
          </a:p>
          <a:p>
            <a:pPr algn="ctr"/>
            <a:endParaRPr lang="fa-IR" sz="1600" b="1" dirty="0" smtClean="0">
              <a:cs typeface="B Zar" pitchFamily="2" charset="-78"/>
            </a:endParaRPr>
          </a:p>
          <a:p>
            <a:pPr algn="ctr"/>
            <a:r>
              <a:rPr lang="fa-IR" sz="1700" b="1" dirty="0" smtClean="0">
                <a:cs typeface="B Nazanin" pitchFamily="2" charset="-78"/>
              </a:rPr>
              <a:t>شهرداری کرج</a:t>
            </a:r>
            <a:r>
              <a:rPr lang="en-US" sz="1700" dirty="0" smtClean="0">
                <a:cs typeface="B Nazanin" pitchFamily="2" charset="-78"/>
              </a:rPr>
              <a:t/>
            </a:r>
            <a:br>
              <a:rPr lang="en-US" sz="1700" dirty="0" smtClean="0">
                <a:cs typeface="B Nazanin" pitchFamily="2" charset="-78"/>
              </a:rPr>
            </a:br>
            <a:r>
              <a:rPr lang="fa-IR" sz="1700" b="1" dirty="0" smtClean="0">
                <a:cs typeface="B Nazanin" pitchFamily="2" charset="-78"/>
              </a:rPr>
              <a:t>معاونت شهرسازی و معماری</a:t>
            </a:r>
            <a:endParaRPr lang="en-US" sz="1700" b="1" dirty="0" smtClean="0">
              <a:cs typeface="B Nazanin" pitchFamily="2" charset="-78"/>
            </a:endParaRPr>
          </a:p>
          <a:p>
            <a:pPr algn="ctr"/>
            <a:r>
              <a:rPr lang="fa-IR" sz="1700" b="1" dirty="0" smtClean="0">
                <a:cs typeface="B Nazanin" pitchFamily="2" charset="-78"/>
              </a:rPr>
              <a:t>اداره کل امور شهرسازی</a:t>
            </a:r>
            <a:r>
              <a:rPr lang="en-US" sz="1700" dirty="0" smtClean="0">
                <a:cs typeface="B Nazanin" pitchFamily="2" charset="-78"/>
              </a:rPr>
              <a:t/>
            </a:r>
            <a:br>
              <a:rPr lang="en-US" sz="1700" dirty="0" smtClean="0">
                <a:cs typeface="B Nazanin" pitchFamily="2" charset="-78"/>
              </a:rPr>
            </a:br>
            <a:r>
              <a:rPr lang="fa-IR" sz="1700" b="1" dirty="0" smtClean="0">
                <a:cs typeface="B Nazanin" pitchFamily="2" charset="-78"/>
              </a:rPr>
              <a:t> اداره سیما و منظر شهری</a:t>
            </a:r>
            <a:r>
              <a:rPr lang="en-US" sz="1600" b="1" dirty="0" smtClean="0">
                <a:cs typeface="B Nazanin" pitchFamily="2" charset="-78"/>
              </a:rPr>
              <a:t/>
            </a:r>
            <a:br>
              <a:rPr lang="en-US" sz="1600" b="1" dirty="0" smtClean="0">
                <a:cs typeface="B Nazanin" pitchFamily="2" charset="-78"/>
              </a:rPr>
            </a:br>
            <a:endParaRPr lang="fa-IR" sz="1600" b="1" dirty="0" smtClean="0">
              <a:cs typeface="B Nazanin" pitchFamily="2" charset="-78"/>
            </a:endParaRPr>
          </a:p>
          <a:p>
            <a:pPr algn="ctr"/>
            <a:endParaRPr lang="fa-IR" sz="3100" b="1" dirty="0" smtClean="0">
              <a:cs typeface="B Zar" pitchFamily="2" charset="-78"/>
            </a:endParaRPr>
          </a:p>
          <a:p>
            <a:pPr algn="ctr"/>
            <a:endParaRPr lang="fa-IR" sz="3100" b="1" dirty="0" smtClean="0">
              <a:cs typeface="B Zar" pitchFamily="2" charset="-78"/>
            </a:endParaRPr>
          </a:p>
          <a:p>
            <a:pPr algn="ctr"/>
            <a:r>
              <a:rPr lang="fa-IR" sz="4400" b="1" dirty="0" smtClean="0">
                <a:cs typeface="B Titr" pitchFamily="2" charset="-78"/>
              </a:rPr>
              <a:t>نحوه ارائه مدارک نمای ساختمانی توسط مالک</a:t>
            </a:r>
          </a:p>
          <a:p>
            <a:pPr algn="ctr"/>
            <a:endParaRPr lang="fa-IR" sz="4800" b="1" dirty="0" smtClean="0">
              <a:cs typeface="B Zar" pitchFamily="2" charset="-78"/>
            </a:endParaRPr>
          </a:p>
        </p:txBody>
      </p:sp>
      <p:pic>
        <p:nvPicPr>
          <p:cNvPr id="1026" name="Picture 2" descr="D:\jeld\logo\kisspng-karaj-municipality-mohammadshahr-kamal-shahr-chaha-free-government-images-5a795484895a39.9476293315179009325626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2664" y="1272208"/>
            <a:ext cx="1495551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87079" y="8448908"/>
            <a:ext cx="121623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400" b="1" dirty="0">
                <a:cs typeface="B Nazanin" pitchFamily="2" charset="-78"/>
              </a:rPr>
              <a:t>کلیه مدارک و مستندات ارائه شده می بایست ممهور به مهر و امضاء مهندس طراح </a:t>
            </a:r>
            <a:r>
              <a:rPr lang="fa-IR" sz="2400" b="1" dirty="0" smtClean="0">
                <a:cs typeface="B Nazanin" pitchFamily="2" charset="-78"/>
              </a:rPr>
              <a:t>مندرج در پروانه ساختمانی </a:t>
            </a:r>
            <a:r>
              <a:rPr lang="fa-IR" sz="2400" b="1" dirty="0">
                <a:cs typeface="B Nazanin" pitchFamily="2" charset="-78"/>
              </a:rPr>
              <a:t>باشد.</a:t>
            </a:r>
          </a:p>
        </p:txBody>
      </p:sp>
      <p:sp>
        <p:nvSpPr>
          <p:cNvPr id="6" name="Rectangle 5"/>
          <p:cNvSpPr/>
          <p:nvPr/>
        </p:nvSpPr>
        <p:spPr>
          <a:xfrm>
            <a:off x="287079" y="8184975"/>
            <a:ext cx="12196301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10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4456" y="8184975"/>
            <a:ext cx="9178924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28" y="8184975"/>
            <a:ext cx="2702396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9538" y="8569695"/>
            <a:ext cx="2210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مهر و امضاء مهندس طراح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04456" y="8401000"/>
            <a:ext cx="91464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b="1" dirty="0">
                <a:cs typeface="B Nazanin" pitchFamily="2" charset="-78"/>
              </a:rPr>
              <a:t>شیت </a:t>
            </a:r>
            <a:r>
              <a:rPr lang="fa-IR" sz="2000" b="1" dirty="0" smtClean="0">
                <a:cs typeface="B Nazanin" pitchFamily="2" charset="-78"/>
              </a:rPr>
              <a:t>شماره  9: </a:t>
            </a:r>
            <a:r>
              <a:rPr lang="fa-IR" sz="2000" b="1" dirty="0">
                <a:cs typeface="B Nazanin" pitchFamily="2" charset="-78"/>
              </a:rPr>
              <a:t>طرح </a:t>
            </a:r>
            <a:r>
              <a:rPr lang="fa-IR" sz="2000" b="1" dirty="0" smtClean="0">
                <a:cs typeface="B Nazanin" pitchFamily="2" charset="-78"/>
              </a:rPr>
              <a:t>پیشنهادی</a:t>
            </a:r>
            <a:endParaRPr lang="en-US" sz="2000" b="1" dirty="0" smtClean="0">
              <a:cs typeface="B Nazanin" pitchFamily="2" charset="-78"/>
            </a:endParaRP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000" dirty="0" smtClean="0">
                <a:cs typeface="B Nazanin" panose="00000400000000000000" pitchFamily="2" charset="-78"/>
              </a:rPr>
              <a:t>جانمايي </a:t>
            </a:r>
            <a:r>
              <a:rPr lang="fa-IR" sz="2000" dirty="0">
                <a:cs typeface="B Nazanin" panose="00000400000000000000" pitchFamily="2" charset="-78"/>
              </a:rPr>
              <a:t>طرح سه بعدی </a:t>
            </a:r>
            <a:r>
              <a:rPr lang="fa-IR" sz="2000" dirty="0" smtClean="0">
                <a:cs typeface="B Nazanin" panose="00000400000000000000" pitchFamily="2" charset="-78"/>
              </a:rPr>
              <a:t>نما در </a:t>
            </a:r>
            <a:r>
              <a:rPr lang="fa-IR" sz="2000" dirty="0">
                <a:cs typeface="B Nazanin" panose="00000400000000000000" pitchFamily="2" charset="-78"/>
              </a:rPr>
              <a:t>ميان تصاویر بناهاي همجوار حداقل دو  پلاك از هر طرف </a:t>
            </a:r>
            <a:r>
              <a:rPr lang="fa-IR" sz="2000" dirty="0" smtClean="0">
                <a:cs typeface="B Nazanin" panose="00000400000000000000" pitchFamily="2" charset="-78"/>
              </a:rPr>
              <a:t>بنا</a:t>
            </a:r>
            <a:endParaRPr lang="en-US" sz="2000" dirty="0">
              <a:cs typeface="B Nazanin" panose="00000400000000000000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4028" y="336104"/>
            <a:ext cx="1213688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5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4456" y="8184975"/>
            <a:ext cx="9178924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28" y="8184975"/>
            <a:ext cx="2702396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9538" y="8569695"/>
            <a:ext cx="2210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مهر و امضاء مهندس طراح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04456" y="8401000"/>
            <a:ext cx="91464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b="1" dirty="0">
                <a:cs typeface="B Nazanin" pitchFamily="2" charset="-78"/>
              </a:rPr>
              <a:t>شیت </a:t>
            </a:r>
            <a:r>
              <a:rPr lang="fa-IR" sz="2000" b="1" dirty="0" smtClean="0">
                <a:cs typeface="B Nazanin" pitchFamily="2" charset="-78"/>
              </a:rPr>
              <a:t>شماره  10: </a:t>
            </a:r>
            <a:r>
              <a:rPr lang="fa-IR" sz="2000" b="1" dirty="0">
                <a:cs typeface="B Nazanin" pitchFamily="2" charset="-78"/>
              </a:rPr>
              <a:t>طرح </a:t>
            </a:r>
            <a:r>
              <a:rPr lang="fa-IR" sz="2000" b="1" dirty="0" smtClean="0">
                <a:cs typeface="B Nazanin" pitchFamily="2" charset="-78"/>
              </a:rPr>
              <a:t>پیشنهادی</a:t>
            </a:r>
            <a:endParaRPr lang="en-US" sz="2000" b="1" dirty="0" smtClean="0">
              <a:cs typeface="B Nazanin" pitchFamily="2" charset="-78"/>
            </a:endParaRP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000" dirty="0" smtClean="0">
                <a:cs typeface="B Nazanin" panose="00000400000000000000" pitchFamily="2" charset="-78"/>
              </a:rPr>
              <a:t>تصاوير </a:t>
            </a:r>
            <a:r>
              <a:rPr lang="fa-IR" sz="2000" dirty="0">
                <a:cs typeface="B Nazanin" panose="00000400000000000000" pitchFamily="2" charset="-78"/>
              </a:rPr>
              <a:t>سه بعدي رنگي </a:t>
            </a:r>
            <a:r>
              <a:rPr lang="fa-IR" sz="2000" dirty="0" smtClean="0">
                <a:cs typeface="B Nazanin" panose="00000400000000000000" pitchFamily="2" charset="-78"/>
              </a:rPr>
              <a:t>از </a:t>
            </a:r>
            <a:r>
              <a:rPr lang="fa-IR" sz="2000" dirty="0">
                <a:cs typeface="B Nazanin" panose="00000400000000000000" pitchFamily="2" charset="-78"/>
              </a:rPr>
              <a:t>كليه نماهای قابل رويت از معابر اعم از نمای اصلی و یا نمای جانبی</a:t>
            </a:r>
          </a:p>
        </p:txBody>
      </p:sp>
      <p:sp>
        <p:nvSpPr>
          <p:cNvPr id="7" name="Rectangle 6"/>
          <p:cNvSpPr/>
          <p:nvPr/>
        </p:nvSpPr>
        <p:spPr>
          <a:xfrm>
            <a:off x="6510908" y="336105"/>
            <a:ext cx="594000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14028" y="336104"/>
            <a:ext cx="594000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91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4456" y="8184975"/>
            <a:ext cx="9178924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28" y="8184975"/>
            <a:ext cx="2702396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9538" y="8569695"/>
            <a:ext cx="2210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مهر و امضاء مهندس طراح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04456" y="8401000"/>
            <a:ext cx="91464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b="1" dirty="0">
                <a:cs typeface="B Nazanin" pitchFamily="2" charset="-78"/>
              </a:rPr>
              <a:t>شیت </a:t>
            </a:r>
            <a:r>
              <a:rPr lang="fa-IR" sz="2000" b="1" dirty="0" smtClean="0">
                <a:cs typeface="B Nazanin" pitchFamily="2" charset="-78"/>
              </a:rPr>
              <a:t>شماره  11: تصاوير </a:t>
            </a:r>
            <a:r>
              <a:rPr lang="fa-IR" sz="2000" b="1" dirty="0">
                <a:cs typeface="B Nazanin" pitchFamily="2" charset="-78"/>
              </a:rPr>
              <a:t>سه بعدي رنگي </a:t>
            </a:r>
            <a:r>
              <a:rPr lang="fa-IR" sz="2000" b="1" dirty="0" smtClean="0">
                <a:cs typeface="B Nazanin" pitchFamily="2" charset="-78"/>
              </a:rPr>
              <a:t>از </a:t>
            </a:r>
            <a:r>
              <a:rPr lang="fa-IR" sz="2000" b="1" dirty="0">
                <a:cs typeface="B Nazanin" pitchFamily="2" charset="-78"/>
              </a:rPr>
              <a:t>طرح نورپردازي </a:t>
            </a:r>
            <a:r>
              <a:rPr lang="fa-IR" sz="2000" b="1" dirty="0" smtClean="0">
                <a:cs typeface="B Nazanin" pitchFamily="2" charset="-78"/>
              </a:rPr>
              <a:t>نما</a:t>
            </a:r>
            <a:endParaRPr lang="fa-IR" sz="2000" b="1" dirty="0">
              <a:cs typeface="B Nazanin" pitchFamily="2" charset="-78"/>
            </a:endParaRPr>
          </a:p>
          <a:p>
            <a:pPr algn="r" rtl="1"/>
            <a:r>
              <a:rPr lang="fa-IR" sz="2000" dirty="0">
                <a:cs typeface="B Nazanin" pitchFamily="2" charset="-78"/>
              </a:rPr>
              <a:t> </a:t>
            </a:r>
            <a:r>
              <a:rPr lang="fa-IR" sz="2000" dirty="0" smtClean="0">
                <a:cs typeface="B Nazanin" pitchFamily="2" charset="-78"/>
              </a:rPr>
              <a:t>(در خصوص ابنیه غیرمسکونی)</a:t>
            </a:r>
            <a:endParaRPr lang="fa-IR" sz="2000" dirty="0">
              <a:cs typeface="B Nazanin" pitchFamily="2" charset="-78"/>
            </a:endParaRPr>
          </a:p>
          <a:p>
            <a:pPr algn="r" rtl="1"/>
            <a:endParaRPr lang="fa-IR" sz="2000" b="1" dirty="0">
              <a:cs typeface="B Nazanin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10908" y="336105"/>
            <a:ext cx="594000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14028" y="336104"/>
            <a:ext cx="594000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950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4456" y="8184975"/>
            <a:ext cx="9178924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28" y="8184975"/>
            <a:ext cx="2702396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9538" y="8569695"/>
            <a:ext cx="2210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مهر و امضاء مهندس طراح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04456" y="8328992"/>
            <a:ext cx="91464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b="1" dirty="0">
                <a:cs typeface="B Nazanin" pitchFamily="2" charset="-78"/>
              </a:rPr>
              <a:t>شیت </a:t>
            </a:r>
            <a:r>
              <a:rPr lang="fa-IR" sz="2000" b="1" dirty="0" smtClean="0">
                <a:cs typeface="B Nazanin" pitchFamily="2" charset="-78"/>
              </a:rPr>
              <a:t>شماره  12</a:t>
            </a:r>
            <a:r>
              <a:rPr lang="fa-IR" sz="2000" b="1" dirty="0">
                <a:cs typeface="B Nazanin" pitchFamily="2" charset="-78"/>
              </a:rPr>
              <a:t>: نقشه کلی نما بدون راندوی مصالح با کدهای ارتفاعی در مقیاس </a:t>
            </a:r>
            <a:r>
              <a:rPr lang="fa-IR" sz="2000" b="1" dirty="0" smtClean="0">
                <a:cs typeface="B Nazanin" pitchFamily="2" charset="-78"/>
              </a:rPr>
              <a:t>1/100 یا 1/200</a:t>
            </a: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000" dirty="0">
                <a:cs typeface="B Nazanin" panose="00000400000000000000" pitchFamily="2" charset="-78"/>
              </a:rPr>
              <a:t>خطوط کلی کالبدی شامل خط آسمان، خط زمین، تراز پنجره ها، هرگونه پیش آمدگی و فرورفتگی تاثیرگذار</a:t>
            </a:r>
            <a:r>
              <a:rPr lang="fa-IR" sz="2000" dirty="0" smtClean="0">
                <a:cs typeface="B Nazanin" panose="00000400000000000000" pitchFamily="2" charset="-78"/>
              </a:rPr>
              <a:t>، </a:t>
            </a:r>
            <a:r>
              <a:rPr lang="fa-IR" sz="2000" dirty="0">
                <a:cs typeface="B Nazanin" panose="00000400000000000000" pitchFamily="2" charset="-78"/>
              </a:rPr>
              <a:t>براساس دو پلاک مجاور و ادله طراح </a:t>
            </a:r>
            <a:r>
              <a:rPr lang="fa-IR" sz="2000" dirty="0" smtClean="0">
                <a:cs typeface="B Nazanin" panose="00000400000000000000" pitchFamily="2" charset="-78"/>
              </a:rPr>
              <a:t>می </a:t>
            </a:r>
            <a:r>
              <a:rPr lang="fa-IR" sz="2000" dirty="0">
                <a:cs typeface="B Nazanin" panose="00000400000000000000" pitchFamily="2" charset="-78"/>
              </a:rPr>
              <a:t>بایست بررسی گردد.</a:t>
            </a:r>
          </a:p>
          <a:p>
            <a:pPr marL="342900" indent="-342900" algn="r" rtl="1">
              <a:buFont typeface="Arial" pitchFamily="34" charset="0"/>
              <a:buChar char="•"/>
            </a:pPr>
            <a:endParaRPr lang="fa-IR" sz="2000" dirty="0">
              <a:cs typeface="B Nazanin" panose="00000400000000000000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4028" y="336104"/>
            <a:ext cx="1213688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08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4456" y="8184975"/>
            <a:ext cx="9178924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28" y="8184975"/>
            <a:ext cx="2702396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9538" y="8569695"/>
            <a:ext cx="2210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مهر و امضاء مهندس طراح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04456" y="8328992"/>
            <a:ext cx="91464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b="1" dirty="0">
                <a:cs typeface="B Nazanin" pitchFamily="2" charset="-78"/>
              </a:rPr>
              <a:t>شیت </a:t>
            </a:r>
            <a:r>
              <a:rPr lang="fa-IR" sz="2000" b="1" dirty="0" smtClean="0">
                <a:cs typeface="B Nazanin" pitchFamily="2" charset="-78"/>
              </a:rPr>
              <a:t>شماره  13: </a:t>
            </a:r>
            <a:r>
              <a:rPr lang="fa-IR" sz="2000" b="1" dirty="0">
                <a:cs typeface="B Nazanin" pitchFamily="2" charset="-78"/>
              </a:rPr>
              <a:t>مصالح </a:t>
            </a:r>
            <a:r>
              <a:rPr lang="fa-IR" sz="2000" b="1" dirty="0" smtClean="0">
                <a:cs typeface="B Nazanin" pitchFamily="2" charset="-78"/>
              </a:rPr>
              <a:t>مصرفی</a:t>
            </a: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000" dirty="0">
                <a:cs typeface="B Nazanin" panose="00000400000000000000" pitchFamily="2" charset="-78"/>
              </a:rPr>
              <a:t> </a:t>
            </a:r>
            <a:r>
              <a:rPr lang="fa-IR" sz="2000" dirty="0" smtClean="0">
                <a:cs typeface="B Nazanin" panose="00000400000000000000" pitchFamily="2" charset="-78"/>
              </a:rPr>
              <a:t>معرفی </a:t>
            </a:r>
            <a:r>
              <a:rPr lang="fa-IR" sz="2000" dirty="0">
                <a:cs typeface="B Nazanin" panose="00000400000000000000" pitchFamily="2" charset="-78"/>
              </a:rPr>
              <a:t>و جانمایی موقعیت مصالح نما </a:t>
            </a:r>
            <a:r>
              <a:rPr lang="fa-IR" sz="2000" dirty="0" smtClean="0">
                <a:cs typeface="B Nazanin" panose="00000400000000000000" pitchFamily="2" charset="-78"/>
              </a:rPr>
              <a:t>با </a:t>
            </a:r>
            <a:r>
              <a:rPr lang="fa-IR" sz="2000" dirty="0">
                <a:cs typeface="B Nazanin" panose="00000400000000000000" pitchFamily="2" charset="-78"/>
              </a:rPr>
              <a:t>مقياس </a:t>
            </a:r>
            <a:r>
              <a:rPr lang="fa-IR" sz="2000" dirty="0" smtClean="0">
                <a:cs typeface="B Nazanin" panose="00000400000000000000" pitchFamily="2" charset="-78"/>
              </a:rPr>
              <a:t>1/200يا 1/100</a:t>
            </a: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000" dirty="0">
                <a:solidFill>
                  <a:prstClr val="black"/>
                </a:solidFill>
                <a:cs typeface="B Nazanin" pitchFamily="2" charset="-78"/>
              </a:rPr>
              <a:t>مصالح به</a:t>
            </a:r>
            <a:r>
              <a:rPr lang="en-US" sz="2000" dirty="0">
                <a:solidFill>
                  <a:prstClr val="black"/>
                </a:solidFill>
                <a:cs typeface="B Nazanin" pitchFamily="2" charset="-78"/>
              </a:rPr>
              <a:t> </a:t>
            </a:r>
            <a:r>
              <a:rPr lang="fa-IR" sz="2000" dirty="0">
                <a:solidFill>
                  <a:prstClr val="black"/>
                </a:solidFill>
                <a:cs typeface="B Nazanin" pitchFamily="2" charset="-78"/>
              </a:rPr>
              <a:t>کار رفته حداقل بصورت نوشتاری در نقشه نما معرفی گردند</a:t>
            </a: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.</a:t>
            </a:r>
            <a:endParaRPr lang="fa-IR" sz="2000" dirty="0">
              <a:solidFill>
                <a:prstClr val="black"/>
              </a:solidFill>
              <a:cs typeface="B Nazanin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4028" y="336104"/>
            <a:ext cx="1213688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6723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4456" y="8184975"/>
            <a:ext cx="9178924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28" y="8184975"/>
            <a:ext cx="2702396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9538" y="8569695"/>
            <a:ext cx="2210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مهر و امضاء مهندس طراح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04456" y="8401000"/>
            <a:ext cx="91464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b="1" dirty="0">
                <a:cs typeface="B Nazanin" pitchFamily="2" charset="-78"/>
              </a:rPr>
              <a:t>شیت </a:t>
            </a:r>
            <a:r>
              <a:rPr lang="fa-IR" sz="2000" b="1" dirty="0" smtClean="0">
                <a:cs typeface="B Nazanin" pitchFamily="2" charset="-78"/>
              </a:rPr>
              <a:t>شماره  14: </a:t>
            </a:r>
            <a:r>
              <a:rPr lang="fa-IR" sz="2000" b="1" dirty="0">
                <a:cs typeface="B Nazanin" pitchFamily="2" charset="-78"/>
              </a:rPr>
              <a:t>مصالح </a:t>
            </a:r>
            <a:r>
              <a:rPr lang="fa-IR" sz="2000" b="1" dirty="0" smtClean="0">
                <a:cs typeface="B Nazanin" pitchFamily="2" charset="-78"/>
              </a:rPr>
              <a:t>مصرفی</a:t>
            </a: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000" dirty="0">
                <a:cs typeface="B Nazanin" panose="00000400000000000000" pitchFamily="2" charset="-78"/>
              </a:rPr>
              <a:t>تصاویر واقعی مصالح کاربردی به لحاظ  بافت و رنگ و سایر مشخصات فنی</a:t>
            </a:r>
          </a:p>
        </p:txBody>
      </p:sp>
      <p:sp>
        <p:nvSpPr>
          <p:cNvPr id="9" name="Rectangle 8"/>
          <p:cNvSpPr/>
          <p:nvPr/>
        </p:nvSpPr>
        <p:spPr>
          <a:xfrm>
            <a:off x="314028" y="336104"/>
            <a:ext cx="1213688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510308"/>
              </p:ext>
            </p:extLst>
          </p:nvPr>
        </p:nvGraphicFramePr>
        <p:xfrm>
          <a:off x="1072208" y="1128192"/>
          <a:ext cx="10550190" cy="6146134"/>
        </p:xfrm>
        <a:graphic>
          <a:graphicData uri="http://schemas.openxmlformats.org/drawingml/2006/table">
            <a:tbl>
              <a:tblPr rtl="1">
                <a:tableStyleId>{5940675A-B579-460E-94D1-54222C63F5DA}</a:tableStyleId>
              </a:tblPr>
              <a:tblGrid>
                <a:gridCol w="648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9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103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328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4507">
                <a:tc gridSpan="4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2000" b="1" dirty="0">
                          <a:cs typeface="B Nazanin" pitchFamily="2" charset="-78"/>
                        </a:rPr>
                        <a:t>جدول راهنماي مصالح نما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6518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000" dirty="0" smtClean="0">
                          <a:cs typeface="B Nazanin" pitchFamily="2" charset="-78"/>
                        </a:rPr>
                        <a:t>ردیف</a:t>
                      </a:r>
                      <a:endParaRPr lang="en-US" sz="2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2000" dirty="0">
                          <a:cs typeface="B Nazanin" pitchFamily="2" charset="-78"/>
                        </a:rPr>
                        <a:t>نام مصالح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2000" dirty="0">
                          <a:cs typeface="B Nazanin" pitchFamily="2" charset="-78"/>
                        </a:rPr>
                        <a:t>تصویر مصالح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2000" dirty="0" smtClean="0">
                          <a:cs typeface="B Nazanin" pitchFamily="2" charset="-78"/>
                        </a:rPr>
                        <a:t>درصد کاربرد در هر جبهه از بنا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07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000" dirty="0">
                          <a:cs typeface="B Nazanin" pitchFamily="2" charset="-78"/>
                        </a:rPr>
                        <a:t>1</a:t>
                      </a:r>
                      <a:endParaRPr lang="en-US" sz="2000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2000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200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200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9351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000" dirty="0">
                          <a:cs typeface="B Nazanin" pitchFamily="2" charset="-78"/>
                        </a:rPr>
                        <a:t>2</a:t>
                      </a:r>
                      <a:endParaRPr lang="en-US" sz="2000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200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200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200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07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000" dirty="0">
                          <a:cs typeface="B Nazanin" pitchFamily="2" charset="-78"/>
                        </a:rPr>
                        <a:t>3</a:t>
                      </a:r>
                      <a:endParaRPr lang="en-US" sz="2000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200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200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2000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37081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4456" y="8184975"/>
            <a:ext cx="9178924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28" y="8184975"/>
            <a:ext cx="2702396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9538" y="8569695"/>
            <a:ext cx="2210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مهر و امضاء مهندس طراح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04456" y="8309942"/>
            <a:ext cx="91464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b="1" dirty="0">
                <a:cs typeface="B Nazanin" pitchFamily="2" charset="-78"/>
              </a:rPr>
              <a:t>شیت </a:t>
            </a:r>
            <a:r>
              <a:rPr lang="fa-IR" sz="2000" b="1" dirty="0" smtClean="0">
                <a:cs typeface="B Nazanin" pitchFamily="2" charset="-78"/>
              </a:rPr>
              <a:t>شماره  15: </a:t>
            </a:r>
            <a:r>
              <a:rPr lang="fa-IR" sz="2000" b="1" dirty="0">
                <a:cs typeface="B Nazanin" pitchFamily="2" charset="-78"/>
              </a:rPr>
              <a:t>جزئيات اجرايي مربوط به کلیه عناصر الحاقي </a:t>
            </a:r>
            <a:r>
              <a:rPr lang="fa-IR" sz="2000" b="1" dirty="0" smtClean="0">
                <a:cs typeface="B Nazanin" pitchFamily="2" charset="-78"/>
              </a:rPr>
              <a:t>نما به مقياس 1/20</a:t>
            </a: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000" dirty="0">
                <a:cs typeface="B Nazanin" panose="00000400000000000000" pitchFamily="2" charset="-78"/>
              </a:rPr>
              <a:t>مشخص نمودن نحوه اتصال کلیه عناصر الحاقی به سازه اصلی، ابعاد و اندازه ها و لایه های اجرایی</a:t>
            </a: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000" dirty="0">
                <a:cs typeface="B Nazanin" panose="00000400000000000000" pitchFamily="2" charset="-78"/>
              </a:rPr>
              <a:t>(بازشوها، پیش </a:t>
            </a:r>
            <a:r>
              <a:rPr lang="fa-IR" sz="2000" dirty="0" smtClean="0">
                <a:cs typeface="B Nazanin" panose="00000400000000000000" pitchFamily="2" charset="-78"/>
              </a:rPr>
              <a:t>آمدگی، </a:t>
            </a:r>
            <a:r>
              <a:rPr lang="fa-IR" sz="2000" dirty="0">
                <a:cs typeface="B Nazanin" panose="00000400000000000000" pitchFamily="2" charset="-78"/>
              </a:rPr>
              <a:t>نرده، قاب سازی، ستون، سايبان، </a:t>
            </a:r>
            <a:r>
              <a:rPr lang="fa-IR" sz="2000" dirty="0" smtClean="0">
                <a:cs typeface="B Nazanin" panose="00000400000000000000" pitchFamily="2" charset="-78"/>
              </a:rPr>
              <a:t>آبچکان، </a:t>
            </a:r>
            <a:r>
              <a:rPr lang="fa-IR" sz="2000" dirty="0">
                <a:cs typeface="B Nazanin" panose="00000400000000000000" pitchFamily="2" charset="-78"/>
              </a:rPr>
              <a:t>جان پناه، </a:t>
            </a:r>
            <a:r>
              <a:rPr lang="fa-IR" sz="2000" dirty="0" smtClean="0">
                <a:cs typeface="B Nazanin" panose="00000400000000000000" pitchFamily="2" charset="-78"/>
              </a:rPr>
              <a:t>تابلو </a:t>
            </a:r>
            <a:r>
              <a:rPr lang="fa-IR" sz="2000" dirty="0">
                <a:cs typeface="B Nazanin" panose="00000400000000000000" pitchFamily="2" charset="-78"/>
              </a:rPr>
              <a:t>و . . . )</a:t>
            </a:r>
          </a:p>
        </p:txBody>
      </p:sp>
      <p:sp>
        <p:nvSpPr>
          <p:cNvPr id="9" name="Rectangle 8"/>
          <p:cNvSpPr/>
          <p:nvPr/>
        </p:nvSpPr>
        <p:spPr>
          <a:xfrm>
            <a:off x="314028" y="336104"/>
            <a:ext cx="1213688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475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4456" y="8184975"/>
            <a:ext cx="9178924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28" y="8184975"/>
            <a:ext cx="2702396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9538" y="8569695"/>
            <a:ext cx="2210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مهر و امضاء مهندس طراح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04456" y="8432244"/>
            <a:ext cx="91464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b="1" dirty="0">
                <a:cs typeface="B Nazanin" pitchFamily="2" charset="-78"/>
              </a:rPr>
              <a:t>شیت </a:t>
            </a:r>
            <a:r>
              <a:rPr lang="fa-IR" sz="2000" b="1" dirty="0" smtClean="0">
                <a:cs typeface="B Nazanin" pitchFamily="2" charset="-78"/>
              </a:rPr>
              <a:t>شماره  16: </a:t>
            </a:r>
            <a:r>
              <a:rPr lang="fa-IR" sz="2000" b="1" dirty="0">
                <a:cs typeface="B Nazanin" pitchFamily="2" charset="-78"/>
              </a:rPr>
              <a:t>برش دیوار (</a:t>
            </a:r>
            <a:r>
              <a:rPr lang="en-US" sz="2000" b="1" dirty="0">
                <a:cs typeface="B Nazanin" pitchFamily="2" charset="-78"/>
              </a:rPr>
              <a:t>wall </a:t>
            </a:r>
            <a:r>
              <a:rPr lang="en-US" sz="2000" b="1" dirty="0" smtClean="0">
                <a:cs typeface="B Nazanin" pitchFamily="2" charset="-78"/>
              </a:rPr>
              <a:t>section </a:t>
            </a:r>
            <a:r>
              <a:rPr lang="fa-IR" sz="2000" b="1" dirty="0" smtClean="0">
                <a:cs typeface="B Nazanin" pitchFamily="2" charset="-78"/>
              </a:rPr>
              <a:t>) به </a:t>
            </a:r>
            <a:r>
              <a:rPr lang="fa-IR" sz="2000" b="1" dirty="0">
                <a:cs typeface="B Nazanin" pitchFamily="2" charset="-78"/>
              </a:rPr>
              <a:t>مقیاس 1/10</a:t>
            </a: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000" dirty="0">
                <a:cs typeface="B Nazanin" panose="00000400000000000000" pitchFamily="2" charset="-78"/>
              </a:rPr>
              <a:t>بزرگنمایی جزئیات ویژه در مقیاس 1/5</a:t>
            </a:r>
          </a:p>
        </p:txBody>
      </p:sp>
      <p:sp>
        <p:nvSpPr>
          <p:cNvPr id="9" name="Rectangle 8"/>
          <p:cNvSpPr/>
          <p:nvPr/>
        </p:nvSpPr>
        <p:spPr>
          <a:xfrm>
            <a:off x="314028" y="336104"/>
            <a:ext cx="1213688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0669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4456" y="8184975"/>
            <a:ext cx="9178924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28" y="8184975"/>
            <a:ext cx="2702396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9538" y="8569695"/>
            <a:ext cx="2210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مهر و امضاء مهندس طراح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04456" y="8443292"/>
            <a:ext cx="91464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b="1" dirty="0">
                <a:cs typeface="B Nazanin" pitchFamily="2" charset="-78"/>
              </a:rPr>
              <a:t>شیت </a:t>
            </a:r>
            <a:r>
              <a:rPr lang="fa-IR" sz="2000" b="1" dirty="0" smtClean="0">
                <a:cs typeface="B Nazanin" pitchFamily="2" charset="-78"/>
              </a:rPr>
              <a:t>شماره  17: نقشه </a:t>
            </a:r>
            <a:r>
              <a:rPr lang="fa-IR" sz="2000" b="1" dirty="0">
                <a:cs typeface="B Nazanin" pitchFamily="2" charset="-78"/>
              </a:rPr>
              <a:t>های تیپ بندی در و پنجره </a:t>
            </a:r>
            <a:r>
              <a:rPr lang="fa-IR" sz="2000" b="1" dirty="0" smtClean="0">
                <a:cs typeface="B Nazanin" pitchFamily="2" charset="-78"/>
              </a:rPr>
              <a:t>ها به مقياس 1/20 </a:t>
            </a: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000" dirty="0">
                <a:cs typeface="B Nazanin" panose="00000400000000000000" pitchFamily="2" charset="-78"/>
              </a:rPr>
              <a:t> (ابعاد، نوع، بازشو</a:t>
            </a:r>
            <a:r>
              <a:rPr lang="fa-IR" sz="2000" dirty="0" smtClean="0">
                <a:cs typeface="B Nazanin" panose="00000400000000000000" pitchFamily="2" charset="-78"/>
              </a:rPr>
              <a:t>/ متحرک</a:t>
            </a:r>
            <a:r>
              <a:rPr lang="fa-IR" sz="2000" dirty="0">
                <a:cs typeface="B Nazanin" panose="00000400000000000000" pitchFamily="2" charset="-78"/>
              </a:rPr>
              <a:t>)</a:t>
            </a:r>
          </a:p>
        </p:txBody>
      </p:sp>
      <p:sp>
        <p:nvSpPr>
          <p:cNvPr id="9" name="Rectangle 8"/>
          <p:cNvSpPr/>
          <p:nvPr/>
        </p:nvSpPr>
        <p:spPr>
          <a:xfrm>
            <a:off x="314028" y="336104"/>
            <a:ext cx="1213688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0467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4456" y="8184975"/>
            <a:ext cx="9178924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28" y="8184975"/>
            <a:ext cx="2702396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9538" y="8569695"/>
            <a:ext cx="2210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مهر و امضاء مهندس طراح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04456" y="8591812"/>
            <a:ext cx="91464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fa-IR" sz="2000" b="1" dirty="0">
                <a:cs typeface="B Nazanin" pitchFamily="2" charset="-78"/>
              </a:rPr>
              <a:t>شیت </a:t>
            </a:r>
            <a:r>
              <a:rPr lang="fa-IR" sz="2000" b="1" dirty="0" smtClean="0">
                <a:cs typeface="B Nazanin" pitchFamily="2" charset="-78"/>
              </a:rPr>
              <a:t>شماره  18: </a:t>
            </a:r>
            <a:r>
              <a:rPr lang="fa-IR" sz="2000" b="1" dirty="0">
                <a:cs typeface="B Nazanin" pitchFamily="2" charset="-78"/>
              </a:rPr>
              <a:t>نقشه های مربوط به ورودی و سردرب ساختمان در مقیاس </a:t>
            </a:r>
            <a:r>
              <a:rPr lang="fa-IR" sz="2000" b="1" dirty="0" smtClean="0">
                <a:cs typeface="B Nazanin" pitchFamily="2" charset="-78"/>
              </a:rPr>
              <a:t>1/100</a:t>
            </a:r>
          </a:p>
        </p:txBody>
      </p:sp>
      <p:sp>
        <p:nvSpPr>
          <p:cNvPr id="9" name="Rectangle 8"/>
          <p:cNvSpPr/>
          <p:nvPr/>
        </p:nvSpPr>
        <p:spPr>
          <a:xfrm>
            <a:off x="314028" y="336104"/>
            <a:ext cx="1213688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51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549008" y="8184975"/>
            <a:ext cx="5934372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28" y="8184975"/>
            <a:ext cx="5980856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01091" y="8576954"/>
            <a:ext cx="51956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مهر و امضاء مهندس </a:t>
            </a:r>
            <a:r>
              <a:rPr lang="fa-IR" sz="2000" dirty="0" smtClean="0">
                <a:cs typeface="B Nazanin" pitchFamily="2" charset="-78"/>
              </a:rPr>
              <a:t>طراح معمار به همراه تایید دفتر خانه رسمی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04456" y="8401000"/>
            <a:ext cx="90730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2000" b="1" dirty="0">
                <a:cs typeface="B Nazanin" pitchFamily="2" charset="-78"/>
              </a:rPr>
              <a:t>شیت شماره 1 </a:t>
            </a:r>
            <a:endParaRPr lang="fa-IR" sz="2000" b="1" dirty="0" smtClean="0">
              <a:cs typeface="B Nazanin" pitchFamily="2" charset="-78"/>
            </a:endParaRP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000" b="1" dirty="0" smtClean="0">
                <a:cs typeface="B Nazanin" pitchFamily="2" charset="-78"/>
              </a:rPr>
              <a:t>مشخصات </a:t>
            </a:r>
            <a:r>
              <a:rPr lang="fa-IR" sz="2000" b="1" dirty="0">
                <a:cs typeface="B Nazanin" pitchFamily="2" charset="-78"/>
              </a:rPr>
              <a:t>کلی پروژه</a:t>
            </a:r>
            <a:endParaRPr lang="en-US" sz="2000" b="1" dirty="0">
              <a:cs typeface="B Nazanin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4028" y="336105"/>
            <a:ext cx="12169352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603633"/>
              </p:ext>
            </p:extLst>
          </p:nvPr>
        </p:nvGraphicFramePr>
        <p:xfrm>
          <a:off x="928192" y="624136"/>
          <a:ext cx="10945216" cy="7132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247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endParaRPr lang="en-US" sz="2000" dirty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28016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dirty="0" smtClean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شهرداری منطقه</a:t>
                      </a:r>
                      <a:endParaRPr lang="en-US" sz="2000" dirty="0" smtClean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endParaRPr lang="en-US" sz="2000" dirty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28016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dirty="0" smtClean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پلاک ثبتی</a:t>
                      </a:r>
                      <a:endParaRPr lang="en-US" sz="2000" dirty="0" smtClean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endParaRPr lang="en-US" sz="2000" dirty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28016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dirty="0" smtClean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نام مالک</a:t>
                      </a:r>
                      <a:endParaRPr lang="en-US" sz="2000" dirty="0" smtClean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28016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dirty="0" smtClean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کد نوسازی</a:t>
                      </a:r>
                      <a:endParaRPr lang="en-US" sz="2000" dirty="0" smtClean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128016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dirty="0" smtClean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شماره و تاریخ پروانه ساختمانی</a:t>
                      </a:r>
                      <a:endParaRPr lang="en-US" sz="2000" dirty="0" smtClean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128016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dirty="0" smtClean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مساحت زمین در وضع موجود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 </a:t>
                      </a:r>
                      <a:r>
                        <a:rPr lang="fa-IR" sz="2000" baseline="0" dirty="0" smtClean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 و سند</a:t>
                      </a:r>
                      <a:endParaRPr lang="en-US" sz="2000" dirty="0" smtClean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128016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itchFamily="2" charset="-78"/>
                        </a:rPr>
                        <a:t>مساحت </a:t>
                      </a:r>
                      <a:r>
                        <a:rPr lang="fa-IR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itchFamily="2" charset="-78"/>
                        </a:rPr>
                        <a:t>زیربنا</a:t>
                      </a:r>
                      <a:endParaRPr lang="en-US" sz="2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128016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 </a:t>
                      </a:r>
                      <a:r>
                        <a:rPr lang="ar-SA" sz="2000" dirty="0" smtClean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تعداد طبقات پروانه ساختمانی </a:t>
                      </a:r>
                      <a:endParaRPr lang="en-US" sz="2000" dirty="0" smtClean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128016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dirty="0" smtClean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ارتفاع ساختمان از سطح زمین</a:t>
                      </a:r>
                      <a:endParaRPr lang="en-US" sz="2000" dirty="0" smtClean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128016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dirty="0" smtClean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کاربری</a:t>
                      </a:r>
                      <a:endParaRPr lang="en-US" sz="2000" dirty="0" smtClean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128016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dirty="0" smtClean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نام </a:t>
                      </a:r>
                      <a:r>
                        <a:rPr lang="ar-SA" sz="2000" dirty="0" smtClean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طراح </a:t>
                      </a:r>
                      <a:r>
                        <a:rPr lang="ar-SA" sz="2000" dirty="0" smtClean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معمار </a:t>
                      </a:r>
                      <a:r>
                        <a:rPr lang="ar-SA" sz="2000" dirty="0" smtClean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و </a:t>
                      </a:r>
                      <a:r>
                        <a:rPr lang="ar-SA" sz="2000" dirty="0" smtClean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پایه نظام مهندسی </a:t>
                      </a:r>
                      <a:endParaRPr lang="en-US" sz="2000" dirty="0" smtClean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128016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dirty="0" smtClean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آدرس</a:t>
                      </a:r>
                      <a:endParaRPr lang="en-US" sz="2000" dirty="0" smtClean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128016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dirty="0" smtClean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تاریخ ارائه</a:t>
                      </a:r>
                      <a:endParaRPr lang="en-US" sz="2000" dirty="0" smtClean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291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4456" y="8184975"/>
            <a:ext cx="9178924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28" y="8184975"/>
            <a:ext cx="2702396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9538" y="8569695"/>
            <a:ext cx="2210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مهر و امضاء مهندس طراح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04456" y="8309942"/>
            <a:ext cx="91464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b="1" dirty="0">
                <a:cs typeface="B Nazanin" pitchFamily="2" charset="-78"/>
              </a:rPr>
              <a:t>شیت شماره  </a:t>
            </a:r>
            <a:r>
              <a:rPr lang="fa-IR" sz="2000" b="1" dirty="0" smtClean="0">
                <a:cs typeface="B Nazanin" pitchFamily="2" charset="-78"/>
              </a:rPr>
              <a:t>19: </a:t>
            </a:r>
            <a:r>
              <a:rPr lang="fa-IR" sz="2000" b="1" dirty="0" smtClean="0">
                <a:cs typeface="B Nazanin" pitchFamily="2" charset="-78"/>
              </a:rPr>
              <a:t>تصاویر وضع موجود پیاده </a:t>
            </a:r>
            <a:r>
              <a:rPr lang="fa-IR" sz="2000" b="1" dirty="0">
                <a:cs typeface="B Nazanin" pitchFamily="2" charset="-78"/>
              </a:rPr>
              <a:t>رو مقابل </a:t>
            </a:r>
            <a:r>
              <a:rPr lang="fa-IR" sz="2000" b="1" dirty="0" smtClean="0">
                <a:cs typeface="B Nazanin" pitchFamily="2" charset="-78"/>
              </a:rPr>
              <a:t>ملک</a:t>
            </a:r>
            <a:endParaRPr lang="en-US" sz="2000" b="1" dirty="0" smtClean="0">
              <a:cs typeface="B Nazanin" pitchFamily="2" charset="-78"/>
            </a:endParaRP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000" dirty="0" smtClean="0">
                <a:cs typeface="B Nazanin" panose="00000400000000000000" pitchFamily="2" charset="-78"/>
              </a:rPr>
              <a:t>تصاویر پیاده رو های همجوار </a:t>
            </a:r>
            <a:r>
              <a:rPr lang="fa-IR" sz="2000" dirty="0">
                <a:cs typeface="B Nazanin" panose="00000400000000000000" pitchFamily="2" charset="-78"/>
              </a:rPr>
              <a:t>(حداقل دو پلاک از طرفین </a:t>
            </a:r>
            <a:r>
              <a:rPr lang="fa-IR" sz="2000" dirty="0" smtClean="0">
                <a:cs typeface="B Nazanin" panose="00000400000000000000" pitchFamily="2" charset="-78"/>
              </a:rPr>
              <a:t>بنا)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4028" y="336104"/>
            <a:ext cx="1213688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63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4456" y="8184975"/>
            <a:ext cx="9178924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28" y="8184975"/>
            <a:ext cx="2702396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9538" y="8569695"/>
            <a:ext cx="2210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مهر و امضاء مهندس طراح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291934" y="8172784"/>
            <a:ext cx="915897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b="1" dirty="0">
                <a:cs typeface="B Nazanin" pitchFamily="2" charset="-78"/>
              </a:rPr>
              <a:t>شیت شماره  </a:t>
            </a:r>
            <a:r>
              <a:rPr lang="fa-IR" sz="2000" b="1" dirty="0" smtClean="0">
                <a:cs typeface="B Nazanin" pitchFamily="2" charset="-78"/>
              </a:rPr>
              <a:t>20: </a:t>
            </a:r>
            <a:r>
              <a:rPr lang="fa-IR" sz="2000" b="1" dirty="0">
                <a:cs typeface="B Nazanin" pitchFamily="2" charset="-78"/>
              </a:rPr>
              <a:t>نقشه </a:t>
            </a:r>
            <a:r>
              <a:rPr lang="fa-IR" sz="2000" b="1" dirty="0" smtClean="0">
                <a:cs typeface="B Nazanin" pitchFamily="2" charset="-78"/>
              </a:rPr>
              <a:t>کفسازی</a:t>
            </a:r>
            <a:r>
              <a:rPr lang="en-US" sz="2000" b="1" dirty="0" smtClean="0">
                <a:cs typeface="B Nazanin" pitchFamily="2" charset="-78"/>
              </a:rPr>
              <a:t> </a:t>
            </a:r>
            <a:r>
              <a:rPr lang="fa-IR" sz="2000" b="1" dirty="0" smtClean="0">
                <a:cs typeface="B Nazanin" pitchFamily="2" charset="-78"/>
              </a:rPr>
              <a:t>پیاده </a:t>
            </a:r>
            <a:r>
              <a:rPr lang="fa-IR" sz="2000" b="1" dirty="0">
                <a:cs typeface="B Nazanin" pitchFamily="2" charset="-78"/>
              </a:rPr>
              <a:t>رو مقابل </a:t>
            </a:r>
            <a:r>
              <a:rPr lang="fa-IR" sz="2000" b="1" dirty="0" smtClean="0">
                <a:cs typeface="B Nazanin" pitchFamily="2" charset="-78"/>
              </a:rPr>
              <a:t>ملک به مقیاس 1/50 </a:t>
            </a:r>
            <a:endParaRPr lang="en-US" sz="2000" b="1" dirty="0" smtClean="0">
              <a:cs typeface="B Nazanin" pitchFamily="2" charset="-78"/>
            </a:endParaRP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000" dirty="0" smtClean="0">
                <a:cs typeface="B Nazanin" panose="00000400000000000000" pitchFamily="2" charset="-78"/>
              </a:rPr>
              <a:t>حداقل </a:t>
            </a:r>
            <a:r>
              <a:rPr lang="fa-IR" sz="2000" dirty="0">
                <a:cs typeface="B Nazanin" panose="00000400000000000000" pitchFamily="2" charset="-78"/>
              </a:rPr>
              <a:t>کفسازی یک پلاک از هر طرف </a:t>
            </a:r>
            <a:r>
              <a:rPr lang="fa-IR" sz="2000" dirty="0" smtClean="0">
                <a:cs typeface="B Nazanin" panose="00000400000000000000" pitchFamily="2" charset="-78"/>
              </a:rPr>
              <a:t>بنا ارائه گردد.</a:t>
            </a:r>
            <a:endParaRPr lang="fa-IR" sz="2000" dirty="0">
              <a:cs typeface="B Nazanin" panose="00000400000000000000" pitchFamily="2" charset="-78"/>
            </a:endParaRP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000" dirty="0" smtClean="0">
                <a:cs typeface="B Nazanin" panose="00000400000000000000" pitchFamily="2" charset="-78"/>
              </a:rPr>
              <a:t> (نوع کفسازی، جانمایی مبلمان شهری، جانمایی خطوط راهنمای نابینایان، کد ارتقاعی پیاده </a:t>
            </a:r>
            <a:r>
              <a:rPr lang="fa-IR" sz="2000" dirty="0" smtClean="0">
                <a:cs typeface="B Nazanin" panose="00000400000000000000" pitchFamily="2" charset="-78"/>
              </a:rPr>
              <a:t>رو، ابعاد باغچه سازی </a:t>
            </a:r>
            <a:r>
              <a:rPr lang="fa-IR" sz="2000" dirty="0" smtClean="0">
                <a:cs typeface="B Nazanin" panose="00000400000000000000" pitchFamily="2" charset="-78"/>
              </a:rPr>
              <a:t>و ...)</a:t>
            </a:r>
            <a:endParaRPr lang="fa-IR" sz="2000" dirty="0">
              <a:cs typeface="B Nazanin" panose="00000400000000000000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4028" y="336104"/>
            <a:ext cx="1213688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3368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4456" y="8184975"/>
            <a:ext cx="9178924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28" y="8184975"/>
            <a:ext cx="2702396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9538" y="8569695"/>
            <a:ext cx="2210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مهر و امضاء مهندس طراح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04456" y="8576954"/>
            <a:ext cx="91464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b="1" dirty="0">
                <a:cs typeface="B Nazanin" pitchFamily="2" charset="-78"/>
              </a:rPr>
              <a:t>شیت </a:t>
            </a:r>
            <a:r>
              <a:rPr lang="fa-IR" sz="2000" b="1" dirty="0" smtClean="0">
                <a:cs typeface="B Nazanin" pitchFamily="2" charset="-78"/>
              </a:rPr>
              <a:t>شماره  </a:t>
            </a:r>
            <a:r>
              <a:rPr lang="fa-IR" sz="2000" b="1" dirty="0" smtClean="0">
                <a:cs typeface="B Nazanin" pitchFamily="2" charset="-78"/>
              </a:rPr>
              <a:t>21: </a:t>
            </a:r>
            <a:r>
              <a:rPr lang="fa-IR" sz="2000" b="1" dirty="0">
                <a:cs typeface="B Nazanin" pitchFamily="2" charset="-78"/>
              </a:rPr>
              <a:t>نقشه های مربوط به الحاقات تاسیساتی و تجهیزاتی </a:t>
            </a:r>
            <a:endParaRPr lang="en-US" sz="2000" b="1" dirty="0" smtClean="0">
              <a:cs typeface="B Nazanin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4028" y="336104"/>
            <a:ext cx="1213688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307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4456" y="8184975"/>
            <a:ext cx="9178924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28" y="8184975"/>
            <a:ext cx="2702396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9538" y="8569695"/>
            <a:ext cx="2210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مهر و امضاء مهندس طراح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04456" y="8401000"/>
            <a:ext cx="91464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b="1" dirty="0">
                <a:cs typeface="B Nazanin" pitchFamily="2" charset="-78"/>
              </a:rPr>
              <a:t>شیت </a:t>
            </a:r>
            <a:r>
              <a:rPr lang="fa-IR" sz="2000" b="1" dirty="0" smtClean="0">
                <a:cs typeface="B Nazanin" pitchFamily="2" charset="-78"/>
              </a:rPr>
              <a:t>شماره  </a:t>
            </a:r>
            <a:r>
              <a:rPr lang="fa-IR" sz="2000" b="1" dirty="0" smtClean="0">
                <a:cs typeface="B Nazanin" pitchFamily="2" charset="-78"/>
              </a:rPr>
              <a:t>22: </a:t>
            </a:r>
            <a:r>
              <a:rPr lang="fa-IR" sz="2000" b="1" dirty="0">
                <a:cs typeface="B Nazanin" pitchFamily="2" charset="-78"/>
              </a:rPr>
              <a:t>نقشه جزییات اجرایی بام </a:t>
            </a:r>
            <a:endParaRPr lang="fa-IR" sz="2000" b="1" dirty="0" smtClean="0">
              <a:cs typeface="B Nazanin" pitchFamily="2" charset="-78"/>
            </a:endParaRP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000" dirty="0" smtClean="0">
                <a:cs typeface="B Nazanin" panose="00000400000000000000" pitchFamily="2" charset="-78"/>
              </a:rPr>
              <a:t>مدارک </a:t>
            </a:r>
            <a:r>
              <a:rPr lang="fa-IR" sz="2000" dirty="0">
                <a:cs typeface="B Nazanin" panose="00000400000000000000" pitchFamily="2" charset="-78"/>
              </a:rPr>
              <a:t>مربوط به طرح پیشنهادی در خصوص </a:t>
            </a:r>
            <a:r>
              <a:rPr lang="fa-IR" sz="2000" dirty="0" smtClean="0">
                <a:cs typeface="B Nazanin" panose="00000400000000000000" pitchFamily="2" charset="-78"/>
              </a:rPr>
              <a:t>بام ساختمان </a:t>
            </a:r>
            <a:endParaRPr lang="fa-IR" sz="2000" dirty="0">
              <a:cs typeface="B Nazanin" panose="00000400000000000000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4028" y="336104"/>
            <a:ext cx="1213688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83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4456" y="8184975"/>
            <a:ext cx="9178924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28" y="8184975"/>
            <a:ext cx="2702396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9538" y="8569695"/>
            <a:ext cx="2210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مهر و امضاء مهندس طراح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84028" y="8157681"/>
            <a:ext cx="91668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fa-IR" sz="2000" b="1" dirty="0" smtClean="0">
                <a:cs typeface="B Nazanin" pitchFamily="2" charset="-78"/>
              </a:rPr>
              <a:t>شیت </a:t>
            </a:r>
            <a:r>
              <a:rPr lang="fa-IR" sz="2000" b="1" dirty="0">
                <a:cs typeface="B Nazanin" pitchFamily="2" charset="-78"/>
              </a:rPr>
              <a:t>شماره 2 </a:t>
            </a:r>
            <a:r>
              <a:rPr lang="fa-IR" sz="2000" b="1" dirty="0" smtClean="0">
                <a:cs typeface="B Nazanin" pitchFamily="2" charset="-78"/>
              </a:rPr>
              <a:t>: موقعیت </a:t>
            </a:r>
            <a:r>
              <a:rPr lang="fa-IR" sz="2000" b="1" dirty="0">
                <a:cs typeface="B Nazanin" pitchFamily="2" charset="-78"/>
              </a:rPr>
              <a:t>بنا</a:t>
            </a:r>
            <a:endParaRPr lang="fa-IR" sz="2000" b="1" dirty="0" smtClean="0">
              <a:cs typeface="B Nazanin" pitchFamily="2" charset="-78"/>
            </a:endParaRPr>
          </a:p>
          <a:p>
            <a:pPr marL="342900" indent="-342900" algn="just" rtl="1">
              <a:buFont typeface="Arial" pitchFamily="34" charset="0"/>
              <a:buChar char="•"/>
            </a:pPr>
            <a:r>
              <a:rPr lang="fa-IR" sz="2000" dirty="0" smtClean="0">
                <a:cs typeface="B Nazanin" pitchFamily="2" charset="-78"/>
              </a:rPr>
              <a:t>نقشه </a:t>
            </a:r>
            <a:r>
              <a:rPr lang="fa-IR" sz="2000" dirty="0">
                <a:cs typeface="B Nazanin" pitchFamily="2" charset="-78"/>
              </a:rPr>
              <a:t>هوایی محل (ممهور به مهر مهندس نقشه بردار) در مقیاس 1:2000 و یا مقیاسی که </a:t>
            </a:r>
            <a:r>
              <a:rPr lang="fa-IR" sz="2000" dirty="0" smtClean="0">
                <a:cs typeface="B Nazanin" pitchFamily="2" charset="-78"/>
              </a:rPr>
              <a:t>نسبت </a:t>
            </a:r>
            <a:r>
              <a:rPr lang="fa-IR" sz="2000" dirty="0">
                <a:cs typeface="B Nazanin" pitchFamily="2" charset="-78"/>
              </a:rPr>
              <a:t>به یک گذر اصلی شهر قابل شناسایی باشد</a:t>
            </a:r>
            <a:r>
              <a:rPr lang="fa-IR" sz="2000" dirty="0" smtClean="0">
                <a:cs typeface="B Nazanin" pitchFamily="2" charset="-78"/>
              </a:rPr>
              <a:t>)</a:t>
            </a:r>
          </a:p>
          <a:p>
            <a:pPr marL="342900" lvl="0" indent="-342900" algn="just" rtl="1">
              <a:buFont typeface="Arial" pitchFamily="34" charset="0"/>
              <a:buChar char="•"/>
            </a:pPr>
            <a:r>
              <a:rPr lang="fa-IR" sz="2000" dirty="0" smtClean="0">
                <a:cs typeface="B Nazanin" pitchFamily="2" charset="-78"/>
              </a:rPr>
              <a:t>نقشه </a:t>
            </a:r>
            <a:r>
              <a:rPr lang="fa-IR" sz="2000" dirty="0">
                <a:cs typeface="B Nazanin" pitchFamily="2" charset="-78"/>
              </a:rPr>
              <a:t>دسترسی های سواره و پیاده در سایت پلان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10908" y="336105"/>
            <a:ext cx="594000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14028" y="336104"/>
            <a:ext cx="594000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26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4456" y="8184975"/>
            <a:ext cx="9178924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28" y="8184975"/>
            <a:ext cx="2702396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9538" y="8569695"/>
            <a:ext cx="2210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مهر و امضاء مهندس طراح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10908" y="336105"/>
            <a:ext cx="594000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14028" y="336104"/>
            <a:ext cx="594000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304456" y="8401000"/>
            <a:ext cx="90730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2000" b="1" dirty="0">
                <a:cs typeface="B Nazanin" pitchFamily="2" charset="-78"/>
              </a:rPr>
              <a:t>شیت شماره </a:t>
            </a:r>
            <a:r>
              <a:rPr lang="fa-IR" sz="2000" b="1" dirty="0" smtClean="0">
                <a:cs typeface="B Nazanin" pitchFamily="2" charset="-78"/>
              </a:rPr>
              <a:t>3</a:t>
            </a: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000" b="1" dirty="0" smtClean="0">
                <a:cs typeface="B Nazanin" pitchFamily="2" charset="-78"/>
              </a:rPr>
              <a:t>تصاویر صفحات پروانه ساختمانی</a:t>
            </a:r>
            <a:endParaRPr lang="en-US" sz="20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5763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4456" y="8184975"/>
            <a:ext cx="9178924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28" y="8184975"/>
            <a:ext cx="2702396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9538" y="8569695"/>
            <a:ext cx="2210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مهر و امضاء مهندس طراح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4028" y="336104"/>
            <a:ext cx="1213688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304456" y="8165926"/>
            <a:ext cx="91464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b="1" dirty="0" smtClean="0">
                <a:cs typeface="B Nazanin" pitchFamily="2" charset="-78"/>
              </a:rPr>
              <a:t>شیت </a:t>
            </a:r>
            <a:r>
              <a:rPr lang="fa-IR" sz="2000" b="1" dirty="0">
                <a:cs typeface="B Nazanin" pitchFamily="2" charset="-78"/>
              </a:rPr>
              <a:t>شماره </a:t>
            </a:r>
            <a:r>
              <a:rPr lang="fa-IR" sz="2000" b="1" dirty="0" smtClean="0">
                <a:cs typeface="B Nazanin" pitchFamily="2" charset="-78"/>
              </a:rPr>
              <a:t>4: پلان معماری</a:t>
            </a:r>
          </a:p>
          <a:p>
            <a:pPr marL="342900" indent="-342900" algn="just" rtl="1">
              <a:buFont typeface="Arial" pitchFamily="34" charset="0"/>
              <a:buChar char="•"/>
            </a:pPr>
            <a:r>
              <a:rPr lang="fa-IR" sz="2000" dirty="0" smtClean="0">
                <a:cs typeface="B Nazanin" pitchFamily="2" charset="-78"/>
              </a:rPr>
              <a:t>نقشه </a:t>
            </a:r>
            <a:r>
              <a:rPr lang="fa-IR" sz="2000" dirty="0">
                <a:cs typeface="B Nazanin" pitchFamily="2" charset="-78"/>
              </a:rPr>
              <a:t>معماری تایید شده توسط شهرداری منطقه هنگام صدور پروانه ساختمانی شامل : پلان پارکینگ، همکف و </a:t>
            </a:r>
            <a:r>
              <a:rPr lang="fa-IR" sz="2000" dirty="0" smtClean="0">
                <a:cs typeface="B Nazanin" pitchFamily="2" charset="-78"/>
              </a:rPr>
              <a:t>طبقات، </a:t>
            </a:r>
            <a:r>
              <a:rPr lang="fa-IR" sz="2000" dirty="0">
                <a:cs typeface="B Nazanin" panose="00000400000000000000" pitchFamily="2" charset="-78"/>
              </a:rPr>
              <a:t>برش هاي عرضي و طولي</a:t>
            </a:r>
            <a:r>
              <a:rPr lang="fa-IR" sz="2000" dirty="0" smtClean="0">
                <a:cs typeface="B Nazanin" pitchFamily="2" charset="-78"/>
              </a:rPr>
              <a:t> </a:t>
            </a:r>
            <a:r>
              <a:rPr lang="fa-IR" sz="2000" dirty="0">
                <a:cs typeface="B Nazanin" pitchFamily="2" charset="-78"/>
              </a:rPr>
              <a:t>و ... در مقیاس </a:t>
            </a:r>
            <a:r>
              <a:rPr lang="fa-IR" sz="2000" dirty="0" smtClean="0">
                <a:cs typeface="B Nazanin" pitchFamily="2" charset="-78"/>
              </a:rPr>
              <a:t>1/100یا 1/200</a:t>
            </a:r>
          </a:p>
          <a:p>
            <a:pPr marL="342900" indent="-342900" algn="just" rtl="1">
              <a:buFont typeface="Arial" pitchFamily="34" charset="0"/>
              <a:buChar char="•"/>
            </a:pPr>
            <a:r>
              <a:rPr lang="fa-IR" sz="2000" dirty="0">
                <a:cs typeface="B Nazanin" pitchFamily="2" charset="-78"/>
              </a:rPr>
              <a:t>(</a:t>
            </a:r>
            <a:r>
              <a:rPr lang="fa-IR" sz="2000" dirty="0" smtClean="0">
                <a:cs typeface="B Nazanin" pitchFamily="2" charset="-78"/>
              </a:rPr>
              <a:t> به </a:t>
            </a:r>
            <a:r>
              <a:rPr lang="fa-IR" sz="2000" dirty="0">
                <a:cs typeface="B Nazanin" pitchFamily="2" charset="-78"/>
              </a:rPr>
              <a:t>منظور بررسی دقیق تر در چند شیت مجزا </a:t>
            </a:r>
            <a:r>
              <a:rPr lang="fa-IR" sz="2000" dirty="0" smtClean="0">
                <a:cs typeface="B Nazanin" pitchFamily="2" charset="-78"/>
              </a:rPr>
              <a:t>ارائه </a:t>
            </a:r>
            <a:r>
              <a:rPr lang="fa-IR" sz="2000" dirty="0">
                <a:cs typeface="B Nazanin" pitchFamily="2" charset="-78"/>
              </a:rPr>
              <a:t>گردد</a:t>
            </a:r>
            <a:r>
              <a:rPr lang="fa-IR" sz="2000" dirty="0" smtClean="0">
                <a:cs typeface="B Nazanin" pitchFamily="2" charset="-78"/>
              </a:rPr>
              <a:t>) </a:t>
            </a:r>
            <a:endParaRPr lang="en-US" sz="20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27522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4456" y="8184975"/>
            <a:ext cx="9178924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28" y="8184975"/>
            <a:ext cx="2702396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9538" y="8569695"/>
            <a:ext cx="2210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مهر و امضاء مهندس طراح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04456" y="8401000"/>
            <a:ext cx="91464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b="1" dirty="0">
                <a:cs typeface="B Nazanin" pitchFamily="2" charset="-78"/>
              </a:rPr>
              <a:t>شیت شماره 5 : کمیسیون ماده </a:t>
            </a:r>
            <a:r>
              <a:rPr lang="fa-IR" sz="2000" b="1" dirty="0" smtClean="0">
                <a:cs typeface="B Nazanin" pitchFamily="2" charset="-78"/>
              </a:rPr>
              <a:t>صد</a:t>
            </a: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000" dirty="0" smtClean="0">
                <a:cs typeface="B Nazanin" pitchFamily="2" charset="-78"/>
              </a:rPr>
              <a:t>رای بدوی و قطعی </a:t>
            </a:r>
            <a:r>
              <a:rPr lang="fa-IR" sz="2000" dirty="0">
                <a:cs typeface="B Nazanin" pitchFamily="2" charset="-78"/>
              </a:rPr>
              <a:t>کمیسیون ماده 100 در صورت وجود هرگونه تخلف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10908" y="336105"/>
            <a:ext cx="594000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14028" y="336104"/>
            <a:ext cx="594000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0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4456" y="8184975"/>
            <a:ext cx="9178924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28" y="8184975"/>
            <a:ext cx="2702396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9538" y="8569695"/>
            <a:ext cx="2210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مهر و امضاء مهندس طراح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16424" y="8617024"/>
            <a:ext cx="94344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b="1" dirty="0">
                <a:cs typeface="B Nazanin" pitchFamily="2" charset="-78"/>
              </a:rPr>
              <a:t>شیت شماره  </a:t>
            </a:r>
            <a:r>
              <a:rPr lang="fa-IR" sz="2000" b="1" dirty="0" smtClean="0">
                <a:cs typeface="B Nazanin" pitchFamily="2" charset="-78"/>
              </a:rPr>
              <a:t>6: </a:t>
            </a:r>
            <a:r>
              <a:rPr lang="fa-IR" sz="2000" b="1" dirty="0">
                <a:cs typeface="B Nazanin" panose="00000400000000000000" pitchFamily="2" charset="-78"/>
              </a:rPr>
              <a:t>اسکن فرم تکمیل شده چک لیست </a:t>
            </a:r>
            <a:r>
              <a:rPr lang="fa-IR" sz="2000" b="1" dirty="0" smtClean="0">
                <a:cs typeface="B Nazanin" panose="00000400000000000000" pitchFamily="2" charset="-78"/>
              </a:rPr>
              <a:t>کنترل نماهای ساختمانی با </a:t>
            </a:r>
            <a:r>
              <a:rPr lang="fa-IR" sz="2000" b="1" dirty="0">
                <a:cs typeface="B Nazanin" panose="00000400000000000000" pitchFamily="2" charset="-78"/>
              </a:rPr>
              <a:t>مهر و امضاء مهندس </a:t>
            </a:r>
            <a:r>
              <a:rPr lang="fa-IR" sz="2000" b="1" dirty="0" smtClean="0">
                <a:cs typeface="B Nazanin" panose="00000400000000000000" pitchFamily="2" charset="-78"/>
              </a:rPr>
              <a:t>طراح</a:t>
            </a:r>
            <a:endParaRPr lang="fa-IR" sz="2000" b="1" dirty="0">
              <a:cs typeface="B Nazanin" panose="00000400000000000000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10908" y="336105"/>
            <a:ext cx="594000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14028" y="336104"/>
            <a:ext cx="594000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07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4456" y="8184975"/>
            <a:ext cx="9178924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28" y="8184975"/>
            <a:ext cx="2702396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9538" y="8569695"/>
            <a:ext cx="2210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مهر و امضاء مهندس طراح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04456" y="8401000"/>
            <a:ext cx="91464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b="1" dirty="0">
                <a:cs typeface="B Nazanin" pitchFamily="2" charset="-78"/>
              </a:rPr>
              <a:t>شیت شماره </a:t>
            </a:r>
            <a:r>
              <a:rPr lang="fa-IR" sz="2000" b="1" dirty="0" smtClean="0">
                <a:cs typeface="B Nazanin" pitchFamily="2" charset="-78"/>
              </a:rPr>
              <a:t>7: </a:t>
            </a:r>
            <a:r>
              <a:rPr lang="fa-IR" sz="2000" b="1" dirty="0">
                <a:cs typeface="B Nazanin" pitchFamily="2" charset="-78"/>
              </a:rPr>
              <a:t>شناخت وضع </a:t>
            </a:r>
            <a:r>
              <a:rPr lang="fa-IR" sz="2000" b="1" dirty="0" smtClean="0">
                <a:cs typeface="B Nazanin" pitchFamily="2" charset="-78"/>
              </a:rPr>
              <a:t>موجود</a:t>
            </a: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000" dirty="0">
                <a:cs typeface="B Nazanin" pitchFamily="2" charset="-78"/>
              </a:rPr>
              <a:t>تصاویر وضعیت فعلی بنا با ذکر تاریخ عکسبرداری 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10908" y="336105"/>
            <a:ext cx="594000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14028" y="336104"/>
            <a:ext cx="5940000" cy="76328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64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4456" y="8184975"/>
            <a:ext cx="9178924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28" y="8184975"/>
            <a:ext cx="2702396" cy="12464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9538" y="8569695"/>
            <a:ext cx="2210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مهر و امضاء مهندس طراح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04456" y="8401000"/>
            <a:ext cx="91464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b="1" dirty="0">
                <a:cs typeface="B Nazanin" pitchFamily="2" charset="-78"/>
              </a:rPr>
              <a:t>شیت شماره </a:t>
            </a:r>
            <a:r>
              <a:rPr lang="fa-IR" sz="2000" b="1" dirty="0" smtClean="0">
                <a:cs typeface="B Nazanin" pitchFamily="2" charset="-78"/>
              </a:rPr>
              <a:t>8: </a:t>
            </a:r>
            <a:r>
              <a:rPr lang="fa-IR" sz="2000" b="1" dirty="0">
                <a:cs typeface="B Nazanin" pitchFamily="2" charset="-78"/>
              </a:rPr>
              <a:t>شناخت وضع </a:t>
            </a:r>
            <a:r>
              <a:rPr lang="fa-IR" sz="2000" b="1" dirty="0" smtClean="0">
                <a:cs typeface="B Nazanin" pitchFamily="2" charset="-78"/>
              </a:rPr>
              <a:t>موجود</a:t>
            </a: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000" dirty="0" smtClean="0">
                <a:cs typeface="B Nazanin" pitchFamily="2" charset="-78"/>
              </a:rPr>
              <a:t>تصاویر </a:t>
            </a:r>
            <a:r>
              <a:rPr lang="fa-IR" sz="2000" dirty="0">
                <a:cs typeface="B Nazanin" pitchFamily="2" charset="-78"/>
              </a:rPr>
              <a:t>بناهای همجوار (حداقل دو پلاک از طرفین </a:t>
            </a:r>
            <a:r>
              <a:rPr lang="fa-IR" sz="2000" dirty="0" smtClean="0">
                <a:cs typeface="B Nazanin" pitchFamily="2" charset="-78"/>
              </a:rPr>
              <a:t>بنا</a:t>
            </a:r>
            <a:r>
              <a:rPr lang="en-US" sz="2000" dirty="0" smtClean="0">
                <a:cs typeface="B Nazanin" pitchFamily="2" charset="-78"/>
              </a:rPr>
              <a:t> </a:t>
            </a:r>
            <a:r>
              <a:rPr lang="fa-IR" sz="2000" dirty="0" smtClean="0">
                <a:cs typeface="B Nazanin" pitchFamily="2" charset="-78"/>
              </a:rPr>
              <a:t> به صورت عکس پانوراما) </a:t>
            </a:r>
            <a:r>
              <a:rPr lang="fa-IR" sz="2000" dirty="0">
                <a:cs typeface="B Nazanin" pitchFamily="2" charset="-78"/>
              </a:rPr>
              <a:t>و روبروی ملک 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4028" y="317055"/>
            <a:ext cx="12136880" cy="367240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510908" y="4264954"/>
            <a:ext cx="5940000" cy="3672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14028" y="4264955"/>
            <a:ext cx="5940000" cy="3672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48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776</Words>
  <Application>Microsoft Office PowerPoint</Application>
  <PresentationFormat>A3 Paper (297x420 mm)</PresentationFormat>
  <Paragraphs>104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B Nazanin</vt:lpstr>
      <vt:lpstr>B Titr</vt:lpstr>
      <vt:lpstr>B Zar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Golbahar Nouri</dc:creator>
  <cp:lastModifiedBy>golbahar noori</cp:lastModifiedBy>
  <cp:revision>65</cp:revision>
  <dcterms:created xsi:type="dcterms:W3CDTF">2019-10-10T07:08:32Z</dcterms:created>
  <dcterms:modified xsi:type="dcterms:W3CDTF">2023-12-26T09:09:11Z</dcterms:modified>
</cp:coreProperties>
</file>